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notesMasterIdLst>
    <p:notesMasterId r:id="rId18"/>
  </p:notesMasterIdLst>
  <p:handoutMasterIdLst>
    <p:handoutMasterId r:id="rId19"/>
  </p:handoutMasterIdLst>
  <p:sldIdLst>
    <p:sldId id="257" r:id="rId2"/>
    <p:sldId id="266" r:id="rId3"/>
    <p:sldId id="268" r:id="rId4"/>
    <p:sldId id="271" r:id="rId5"/>
    <p:sldId id="272" r:id="rId6"/>
    <p:sldId id="273" r:id="rId7"/>
    <p:sldId id="297" r:id="rId8"/>
    <p:sldId id="294" r:id="rId9"/>
    <p:sldId id="270" r:id="rId10"/>
    <p:sldId id="275" r:id="rId11"/>
    <p:sldId id="276" r:id="rId12"/>
    <p:sldId id="280" r:id="rId13"/>
    <p:sldId id="281" r:id="rId14"/>
    <p:sldId id="284" r:id="rId15"/>
    <p:sldId id="285" r:id="rId16"/>
    <p:sldId id="282" r:id="rId17"/>
  </p:sldIdLst>
  <p:sldSz cx="9144000" cy="6858000" type="screen4x3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4" autoAdjust="0"/>
    <p:restoredTop sz="85767" autoAdjust="0"/>
  </p:normalViewPr>
  <p:slideViewPr>
    <p:cSldViewPr>
      <p:cViewPr varScale="1">
        <p:scale>
          <a:sx n="59" d="100"/>
          <a:sy n="59" d="100"/>
        </p:scale>
        <p:origin x="148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42" d="100"/>
        <a:sy n="42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48" y="-90"/>
      </p:cViewPr>
      <p:guideLst>
        <p:guide orient="horz" pos="3126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89066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866" y="9428164"/>
            <a:ext cx="289066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D4F15-94BF-4172-806C-527609DAA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5807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6866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34A5B-E913-457E-8E25-885CCA3B9ABB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598" y="4714876"/>
            <a:ext cx="5335893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9066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6866" y="9428164"/>
            <a:ext cx="289066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46D6C-EC2E-460A-B002-49D73DE4CF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7002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46D6C-EC2E-460A-B002-49D73DE4CFC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6776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46D6C-EC2E-460A-B002-49D73DE4CFC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4253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46D6C-EC2E-460A-B002-49D73DE4CFCA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2133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46D6C-EC2E-460A-B002-49D73DE4CFCA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1299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46D6C-EC2E-460A-B002-49D73DE4CFCA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9375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46D6C-EC2E-460A-B002-49D73DE4CFCA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4973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46D6C-EC2E-460A-B002-49D73DE4CFCA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1747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E6CD1-BDC8-4F53-8DDD-A96E3724604C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686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46D6C-EC2E-460A-B002-49D73DE4CFC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27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46D6C-EC2E-460A-B002-49D73DE4CFC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5970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46D6C-EC2E-460A-B002-49D73DE4CFC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181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46D6C-EC2E-460A-B002-49D73DE4CFC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0793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46D6C-EC2E-460A-B002-49D73DE4CFC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503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46D6C-EC2E-460A-B002-49D73DE4CFC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88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46D6C-EC2E-460A-B002-49D73DE4CFC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9924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46D6C-EC2E-460A-B002-49D73DE4CFCA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214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9610-F7BD-4EBC-B94B-8CF7DA3E916B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3749-B3D2-4505-8A84-3780AF861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683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9610-F7BD-4EBC-B94B-8CF7DA3E916B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F0AE-D1B2-4AC4-8411-80C5FE3D97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550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9610-F7BD-4EBC-B94B-8CF7DA3E916B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F0AE-D1B2-4AC4-8411-80C5FE3D9705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9603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9610-F7BD-4EBC-B94B-8CF7DA3E916B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F0AE-D1B2-4AC4-8411-80C5FE3D97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713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9610-F7BD-4EBC-B94B-8CF7DA3E916B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F0AE-D1B2-4AC4-8411-80C5FE3D9705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4267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9610-F7BD-4EBC-B94B-8CF7DA3E916B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F0AE-D1B2-4AC4-8411-80C5FE3D97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559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9610-F7BD-4EBC-B94B-8CF7DA3E916B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3749-B3D2-4505-8A84-3780AF861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42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9610-F7BD-4EBC-B94B-8CF7DA3E916B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3749-B3D2-4505-8A84-3780AF861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099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9610-F7BD-4EBC-B94B-8CF7DA3E916B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3749-B3D2-4505-8A84-3780AF861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047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9610-F7BD-4EBC-B94B-8CF7DA3E916B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3749-B3D2-4505-8A84-3780AF861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272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9610-F7BD-4EBC-B94B-8CF7DA3E916B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3749-B3D2-4505-8A84-3780AF861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807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9610-F7BD-4EBC-B94B-8CF7DA3E916B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3749-B3D2-4505-8A84-3780AF861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562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9610-F7BD-4EBC-B94B-8CF7DA3E916B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F0AE-D1B2-4AC4-8411-80C5FE3D97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604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9610-F7BD-4EBC-B94B-8CF7DA3E916B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3749-B3D2-4505-8A84-3780AF861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04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9610-F7BD-4EBC-B94B-8CF7DA3E916B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3749-B3D2-4505-8A84-3780AF861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58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9610-F7BD-4EBC-B94B-8CF7DA3E916B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3749-B3D2-4505-8A84-3780AF861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940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29610-F7BD-4EBC-B94B-8CF7DA3E916B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0A5F0AE-D1B2-4AC4-8411-80C5FE3D9705}" type="slidenum">
              <a:rPr lang="en-GB" smtClean="0"/>
              <a:t>‹#›</a:t>
            </a:fld>
            <a:endParaRPr lang="en-GB"/>
          </a:p>
        </p:txBody>
      </p:sp>
      <p:sp>
        <p:nvSpPr>
          <p:cNvPr id="18" name="TextBox 15"/>
          <p:cNvSpPr txBox="1">
            <a:spLocks noChangeArrowheads="1"/>
          </p:cNvSpPr>
          <p:nvPr userDrawn="1"/>
        </p:nvSpPr>
        <p:spPr bwMode="auto">
          <a:xfrm>
            <a:off x="438150" y="396875"/>
            <a:ext cx="37734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GB" altLang="en-US" b="1" dirty="0">
                <a:solidFill>
                  <a:srgbClr val="7030A0"/>
                </a:solidFill>
              </a:rPr>
              <a:t>Wellbeing and Recovery </a:t>
            </a:r>
            <a:r>
              <a:rPr lang="en-GB" altLang="en-US" b="1" dirty="0" smtClean="0">
                <a:solidFill>
                  <a:srgbClr val="7030A0"/>
                </a:solidFill>
              </a:rPr>
              <a:t>College</a:t>
            </a:r>
            <a:endParaRPr lang="en-GB" altLang="en-US" b="1" dirty="0">
              <a:solidFill>
                <a:srgbClr val="7030A0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588" y="501650"/>
            <a:ext cx="4076700" cy="330200"/>
          </a:xfrm>
          <a:prstGeom prst="rect">
            <a:avLst/>
          </a:prstGeom>
          <a:solidFill>
            <a:srgbClr val="93C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4672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  <p:sldLayoutId id="214748381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bcp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mdrassociation.org.uk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EHwB1PG_-Q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etselfhelp.co.uk/docs/Adrenaline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b1yBva3Xa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11"/>
            <a:ext cx="5826719" cy="2387138"/>
          </a:xfrm>
        </p:spPr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UNDERSTANDING PTSD (Post Traumatic Stress Disorder)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55913"/>
            <a:ext cx="8229600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87" y="419443"/>
            <a:ext cx="2985851" cy="7514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380271"/>
            <a:ext cx="1810544" cy="79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0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28800"/>
            <a:ext cx="6347714" cy="4412563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Subthreshold symptoms than 4 weeks after the trauma – active monitoring, follow up within 1 Month</a:t>
            </a:r>
          </a:p>
          <a:p>
            <a:r>
              <a:rPr lang="en-GB" dirty="0" smtClean="0"/>
              <a:t>Moderate to severe symptoms – within 1 Month of trauma –offer individual trauma-focused (TF) CBT intervention: Cognitive processing therapy, cognitive therapy for PTSD, narrative exposure therapy, prolonged exposure therapy. No guidance on no. sessions.</a:t>
            </a:r>
          </a:p>
          <a:p>
            <a:r>
              <a:rPr lang="en-GB" dirty="0" smtClean="0"/>
              <a:t>Diagnosis of PTSD or clinically important symptoms of PTSD, presenting more than 1 Month after the traumatic event – individual TF CBT intervention (as above), EMDR Therapy (exception of combat related trauma). 8-12 of sessions of either, may require more.</a:t>
            </a:r>
          </a:p>
          <a:p>
            <a:r>
              <a:rPr lang="en-GB" dirty="0" smtClean="0"/>
              <a:t>Supported trauma-focused computerised CBT intervention can be considered if preferred to above TF CBT or EMDR Therapy if presenting 3 Months or more after traumatic event.  8-10 sessions typically.</a:t>
            </a:r>
          </a:p>
          <a:p>
            <a:r>
              <a:rPr lang="en-GB" dirty="0" smtClean="0"/>
              <a:t>CBT interventions targeting specific PTSD symptoms like sleep disturbance or anger can be offered (after 3 months of traumatic event) only if the person is unable or unwilling to engage with above mentioned interventions, or has residual symptoms after a trauma-focused intervention has been completed.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NICE 2021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805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</a:t>
            </a:r>
            <a:r>
              <a:rPr lang="en-GB" dirty="0" smtClean="0"/>
              <a:t>sychological therapies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Trauma-focused Cognitive behavioural therapy (CBT)</a:t>
            </a:r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www.babcp.com</a:t>
            </a:r>
            <a:r>
              <a:rPr lang="en-GB" dirty="0" smtClean="0"/>
              <a:t> – for further info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Eye Movement Desensitisation re-processing (EMDR) Therapy.</a:t>
            </a:r>
          </a:p>
          <a:p>
            <a:pPr marL="0" indent="0">
              <a:buNone/>
            </a:pPr>
            <a:r>
              <a:rPr lang="en-GB" dirty="0" smtClean="0">
                <a:hlinkClick r:id="rId4"/>
              </a:rPr>
              <a:t>www.emdrassociation.org.uk</a:t>
            </a:r>
            <a:r>
              <a:rPr lang="en-GB" dirty="0" smtClean="0"/>
              <a:t> – for further info</a:t>
            </a:r>
          </a:p>
          <a:p>
            <a:endParaRPr lang="en-GB" dirty="0" smtClean="0"/>
          </a:p>
          <a:p>
            <a:r>
              <a:rPr lang="en-GB" dirty="0" smtClean="0"/>
              <a:t>Supported Computerised trauma-focused CBT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351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Medication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Anti-depressants </a:t>
            </a:r>
            <a:r>
              <a:rPr lang="en-GB" dirty="0"/>
              <a:t>may be prescribed -</a:t>
            </a:r>
            <a:r>
              <a:rPr lang="en-GB" dirty="0" smtClean="0"/>
              <a:t> </a:t>
            </a:r>
            <a:r>
              <a:rPr lang="en-GB" dirty="0"/>
              <a:t>V</a:t>
            </a:r>
            <a:r>
              <a:rPr lang="en-GB" dirty="0" smtClean="0"/>
              <a:t>enlafaxine or an SSRI, such as Sertraline – if the person has preference for drug treatment.  Must be monitored regularly.</a:t>
            </a:r>
            <a:endParaRPr lang="en-GB" dirty="0"/>
          </a:p>
          <a:p>
            <a:r>
              <a:rPr lang="en-GB" dirty="0" smtClean="0"/>
              <a:t>Sometimes </a:t>
            </a:r>
            <a:r>
              <a:rPr lang="en-GB" dirty="0"/>
              <a:t>anti-psychotics can help </a:t>
            </a:r>
            <a:r>
              <a:rPr lang="en-GB" dirty="0" smtClean="0"/>
              <a:t>when anxiety </a:t>
            </a:r>
            <a:r>
              <a:rPr lang="en-GB" dirty="0"/>
              <a:t>levels are extremely </a:t>
            </a:r>
            <a:r>
              <a:rPr lang="en-GB" dirty="0" smtClean="0"/>
              <a:t>high, such as risperidone - in addition to psychological therapies.  If psychotic symptoms or severe hyperarousal are present, or symptoms not responded to other drug or psychological treatments.</a:t>
            </a:r>
            <a:endParaRPr lang="en-GB" dirty="0"/>
          </a:p>
          <a:p>
            <a:r>
              <a:rPr lang="en-GB" dirty="0" smtClean="0"/>
              <a:t> </a:t>
            </a:r>
            <a:r>
              <a:rPr lang="en-GB" dirty="0"/>
              <a:t>Tranquillisers and sleeping tablets should </a:t>
            </a:r>
            <a:r>
              <a:rPr lang="en-GB" dirty="0" smtClean="0"/>
              <a:t>be avoided</a:t>
            </a:r>
            <a:endParaRPr lang="en-GB" dirty="0"/>
          </a:p>
          <a:p>
            <a:r>
              <a:rPr lang="en-GB" dirty="0" smtClean="0"/>
              <a:t> </a:t>
            </a:r>
            <a:r>
              <a:rPr lang="en-GB" dirty="0"/>
              <a:t>Trauma-focused therapies should usually </a:t>
            </a:r>
            <a:r>
              <a:rPr lang="en-GB" dirty="0" smtClean="0"/>
              <a:t>be offered   first </a:t>
            </a:r>
            <a:r>
              <a:rPr lang="en-GB" dirty="0"/>
              <a:t>prior to </a:t>
            </a:r>
            <a:r>
              <a:rPr lang="en-GB" dirty="0" smtClean="0"/>
              <a:t>medication in most cases.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6483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7467600" cy="1143000"/>
          </a:xfrm>
        </p:spPr>
        <p:txBody>
          <a:bodyPr>
            <a:noAutofit/>
          </a:bodyPr>
          <a:lstStyle/>
          <a:p>
            <a:r>
              <a:rPr lang="en-GB" sz="2400" dirty="0"/>
              <a:t>What can someone suffering from</a:t>
            </a:r>
            <a:br>
              <a:rPr lang="en-GB" sz="2400" dirty="0"/>
            </a:br>
            <a:r>
              <a:rPr lang="en-GB" sz="2400" dirty="0"/>
              <a:t>trauma or PTSD do to help</a:t>
            </a:r>
            <a:br>
              <a:rPr lang="en-GB" sz="2400" dirty="0"/>
            </a:br>
            <a:r>
              <a:rPr lang="en-GB" sz="2400" dirty="0"/>
              <a:t>themselves</a:t>
            </a:r>
            <a:r>
              <a:rPr lang="en-GB" sz="2400" dirty="0" smtClean="0"/>
              <a:t>? 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7467600" cy="4873752"/>
          </a:xfrm>
        </p:spPr>
        <p:txBody>
          <a:bodyPr>
            <a:normAutofit/>
          </a:bodyPr>
          <a:lstStyle/>
          <a:p>
            <a:r>
              <a:rPr lang="en-GB" dirty="0" smtClean="0"/>
              <a:t>Seek </a:t>
            </a:r>
            <a:r>
              <a:rPr lang="en-GB" dirty="0"/>
              <a:t>help and support from friends and family, talk </a:t>
            </a:r>
            <a:r>
              <a:rPr lang="en-GB" dirty="0" smtClean="0"/>
              <a:t>to someone </a:t>
            </a:r>
            <a:r>
              <a:rPr lang="en-GB" dirty="0"/>
              <a:t>you are comfortable with and trust. If this is </a:t>
            </a:r>
            <a:r>
              <a:rPr lang="en-GB" dirty="0" smtClean="0"/>
              <a:t>not possible </a:t>
            </a:r>
            <a:r>
              <a:rPr lang="en-GB" dirty="0"/>
              <a:t>seek professional support.</a:t>
            </a:r>
          </a:p>
          <a:p>
            <a:r>
              <a:rPr lang="en-GB" dirty="0" smtClean="0"/>
              <a:t>If </a:t>
            </a:r>
            <a:r>
              <a:rPr lang="en-GB" dirty="0"/>
              <a:t>possible try to resume a normal routine.</a:t>
            </a:r>
          </a:p>
          <a:p>
            <a:r>
              <a:rPr lang="en-GB" dirty="0" smtClean="0"/>
              <a:t>Eat </a:t>
            </a:r>
            <a:r>
              <a:rPr lang="en-GB" dirty="0"/>
              <a:t>regularly and exercise often/engage in sport.</a:t>
            </a:r>
          </a:p>
          <a:p>
            <a:r>
              <a:rPr lang="en-GB" dirty="0" smtClean="0"/>
              <a:t>Alternative </a:t>
            </a:r>
            <a:r>
              <a:rPr lang="en-GB" dirty="0"/>
              <a:t>therapies – such as Tai Chi, reflexology,</a:t>
            </a:r>
          </a:p>
          <a:p>
            <a:pPr marL="0" indent="0">
              <a:buNone/>
            </a:pPr>
            <a:r>
              <a:rPr lang="en-GB" dirty="0" smtClean="0"/>
              <a:t>    massage</a:t>
            </a:r>
            <a:r>
              <a:rPr lang="en-GB" dirty="0"/>
              <a:t>, acupuncture – can help focus on the here </a:t>
            </a:r>
            <a:r>
              <a:rPr lang="en-GB" dirty="0" smtClean="0"/>
              <a:t>   and now </a:t>
            </a:r>
            <a:r>
              <a:rPr lang="en-GB" dirty="0"/>
              <a:t>more rather than the past.</a:t>
            </a:r>
          </a:p>
          <a:p>
            <a:r>
              <a:rPr lang="en-GB" dirty="0" smtClean="0"/>
              <a:t> </a:t>
            </a:r>
            <a:r>
              <a:rPr lang="en-GB" dirty="0"/>
              <a:t>Relaxation</a:t>
            </a:r>
          </a:p>
          <a:p>
            <a:r>
              <a:rPr lang="en-GB" dirty="0"/>
              <a:t> </a:t>
            </a:r>
            <a:r>
              <a:rPr lang="en-GB" dirty="0" smtClean="0"/>
              <a:t> Mindfulness</a:t>
            </a:r>
            <a:endParaRPr lang="en-GB" dirty="0"/>
          </a:p>
          <a:p>
            <a:r>
              <a:rPr lang="en-GB" dirty="0"/>
              <a:t> </a:t>
            </a:r>
            <a:r>
              <a:rPr lang="en-GB" dirty="0" smtClean="0"/>
              <a:t> </a:t>
            </a:r>
            <a:r>
              <a:rPr lang="en-GB" dirty="0"/>
              <a:t>Music</a:t>
            </a:r>
          </a:p>
        </p:txBody>
      </p:sp>
    </p:spTree>
    <p:extLst>
      <p:ext uri="{BB962C8B-B14F-4D97-AF65-F5344CB8AC3E}">
        <p14:creationId xmlns:p14="http://schemas.microsoft.com/office/powerpoint/2010/main" val="102944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Positive self talk and distraction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 </a:t>
            </a:r>
            <a:r>
              <a:rPr lang="en-GB" dirty="0"/>
              <a:t>When experiencing traumatic memories </a:t>
            </a:r>
            <a:r>
              <a:rPr lang="en-GB" dirty="0" smtClean="0"/>
              <a:t>and       images</a:t>
            </a:r>
            <a:r>
              <a:rPr lang="en-GB" dirty="0"/>
              <a:t>, remind </a:t>
            </a:r>
            <a:r>
              <a:rPr lang="en-GB" dirty="0" smtClean="0"/>
              <a:t>yourself.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    - </a:t>
            </a:r>
            <a:r>
              <a:rPr lang="en-GB" dirty="0"/>
              <a:t>‘this is in the past, it is over now’</a:t>
            </a:r>
          </a:p>
          <a:p>
            <a:pPr marL="0" indent="0">
              <a:buNone/>
            </a:pPr>
            <a:r>
              <a:rPr lang="en-GB" dirty="0" smtClean="0"/>
              <a:t>    - </a:t>
            </a:r>
            <a:r>
              <a:rPr lang="en-GB" dirty="0"/>
              <a:t>‘although it still distresses me I got through it, </a:t>
            </a:r>
            <a:r>
              <a:rPr lang="en-GB" dirty="0" smtClean="0"/>
              <a:t>  I can </a:t>
            </a:r>
            <a:r>
              <a:rPr lang="en-GB" dirty="0"/>
              <a:t>be strong’</a:t>
            </a:r>
          </a:p>
          <a:p>
            <a:pPr marL="0" indent="0">
              <a:buNone/>
            </a:pPr>
            <a:r>
              <a:rPr lang="en-GB" dirty="0" smtClean="0"/>
              <a:t>   - </a:t>
            </a:r>
            <a:r>
              <a:rPr lang="en-GB" dirty="0"/>
              <a:t>‘these are just feelings and although they are</a:t>
            </a:r>
          </a:p>
          <a:p>
            <a:pPr marL="0" indent="0">
              <a:buNone/>
            </a:pPr>
            <a:r>
              <a:rPr lang="en-GB" dirty="0" smtClean="0"/>
              <a:t>    unpleasant </a:t>
            </a:r>
            <a:r>
              <a:rPr lang="en-GB" dirty="0"/>
              <a:t>they will pass’</a:t>
            </a:r>
          </a:p>
          <a:p>
            <a:r>
              <a:rPr lang="en-GB" dirty="0" smtClean="0"/>
              <a:t> </a:t>
            </a:r>
            <a:r>
              <a:rPr lang="en-GB" dirty="0"/>
              <a:t>Focus on the present – distraction, go for a walk,</a:t>
            </a:r>
          </a:p>
          <a:p>
            <a:pPr marL="0" indent="0">
              <a:buNone/>
            </a:pPr>
            <a:r>
              <a:rPr lang="en-GB" dirty="0" smtClean="0"/>
              <a:t>     call </a:t>
            </a:r>
            <a:r>
              <a:rPr lang="en-GB" dirty="0"/>
              <a:t>a friend for a general chit chat, engage in a</a:t>
            </a:r>
          </a:p>
          <a:p>
            <a:pPr marL="0" indent="0">
              <a:buNone/>
            </a:pPr>
            <a:r>
              <a:rPr lang="en-GB" dirty="0" smtClean="0"/>
              <a:t>     hobby/something </a:t>
            </a:r>
            <a:r>
              <a:rPr lang="en-GB" dirty="0"/>
              <a:t>you enjoy</a:t>
            </a:r>
          </a:p>
        </p:txBody>
      </p:sp>
    </p:spTree>
    <p:extLst>
      <p:ext uri="{BB962C8B-B14F-4D97-AF65-F5344CB8AC3E}">
        <p14:creationId xmlns:p14="http://schemas.microsoft.com/office/powerpoint/2010/main" val="809232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Friends, family and colleagues – how</a:t>
            </a:r>
            <a:br>
              <a:rPr lang="en-GB" dirty="0"/>
            </a:br>
            <a:r>
              <a:rPr lang="en-GB" dirty="0"/>
              <a:t>to be supportive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Allow </a:t>
            </a:r>
            <a:r>
              <a:rPr lang="en-GB" dirty="0"/>
              <a:t>the trauma survivor to tell their story, let</a:t>
            </a:r>
          </a:p>
          <a:p>
            <a:pPr marL="0" indent="0">
              <a:buNone/>
            </a:pPr>
            <a:r>
              <a:rPr lang="en-GB" dirty="0" smtClean="0"/>
              <a:t>    them </a:t>
            </a:r>
            <a:r>
              <a:rPr lang="en-GB" dirty="0"/>
              <a:t>talk, don’t interrupt the flow or compare</a:t>
            </a:r>
          </a:p>
          <a:p>
            <a:pPr marL="0" indent="0">
              <a:buNone/>
            </a:pPr>
            <a:r>
              <a:rPr lang="en-GB" dirty="0" smtClean="0"/>
              <a:t>    with </a:t>
            </a:r>
            <a:r>
              <a:rPr lang="en-GB" dirty="0"/>
              <a:t>your own experiences</a:t>
            </a:r>
          </a:p>
          <a:p>
            <a:r>
              <a:rPr lang="en-GB" dirty="0" smtClean="0"/>
              <a:t>Watch </a:t>
            </a:r>
            <a:r>
              <a:rPr lang="en-GB" dirty="0"/>
              <a:t>for changes in their behaviour, anger,</a:t>
            </a:r>
          </a:p>
          <a:p>
            <a:pPr marL="0" indent="0">
              <a:buNone/>
            </a:pPr>
            <a:r>
              <a:rPr lang="en-GB" dirty="0" smtClean="0"/>
              <a:t>     irritability</a:t>
            </a:r>
            <a:r>
              <a:rPr lang="en-GB" dirty="0"/>
              <a:t>, low mood, lack of interest</a:t>
            </a:r>
          </a:p>
          <a:p>
            <a:r>
              <a:rPr lang="en-GB" dirty="0" smtClean="0"/>
              <a:t> </a:t>
            </a:r>
            <a:r>
              <a:rPr lang="en-GB" dirty="0"/>
              <a:t>Don’t tell them you know how they feel – or that</a:t>
            </a:r>
          </a:p>
          <a:p>
            <a:pPr marL="0" indent="0">
              <a:buNone/>
            </a:pPr>
            <a:r>
              <a:rPr lang="en-GB" dirty="0" smtClean="0"/>
              <a:t>    they </a:t>
            </a:r>
            <a:r>
              <a:rPr lang="en-GB" dirty="0"/>
              <a:t>are lucky to be alive</a:t>
            </a:r>
          </a:p>
          <a:p>
            <a:r>
              <a:rPr lang="en-GB" dirty="0" smtClean="0"/>
              <a:t>Don’t </a:t>
            </a:r>
            <a:r>
              <a:rPr lang="en-GB" dirty="0"/>
              <a:t>minimise their experience ‘it’s not that bad’</a:t>
            </a:r>
          </a:p>
          <a:p>
            <a:pPr marL="0" indent="0">
              <a:buNone/>
            </a:pPr>
            <a:r>
              <a:rPr lang="en-GB" dirty="0" smtClean="0"/>
              <a:t>    or </a:t>
            </a:r>
            <a:r>
              <a:rPr lang="en-GB" dirty="0"/>
              <a:t>suggest things like ‘get over it’ or ‘pull yourself</a:t>
            </a:r>
          </a:p>
          <a:p>
            <a:pPr marL="0" indent="0">
              <a:buNone/>
            </a:pPr>
            <a:r>
              <a:rPr lang="en-GB" dirty="0" smtClean="0"/>
              <a:t>    together’.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711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Progressive muscle relaxation </a:t>
            </a:r>
            <a:r>
              <a:rPr lang="en-GB" dirty="0" smtClean="0"/>
              <a:t>exercise – Bensons Relaxation </a:t>
            </a:r>
            <a:r>
              <a:rPr lang="en-GB" sz="2000" dirty="0" smtClean="0">
                <a:solidFill>
                  <a:srgbClr val="0070C0"/>
                </a:solidFill>
              </a:rPr>
              <a:t>practical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Sit in a comfortable position and adopt a relaxed posture</a:t>
            </a:r>
          </a:p>
          <a:p>
            <a:r>
              <a:rPr lang="en-GB" dirty="0"/>
              <a:t>Pick a short focus word that has significant meaning for you and that you associate with relaxation (e.g. relax, smooth, calm, easy, float, etc.)</a:t>
            </a:r>
          </a:p>
          <a:p>
            <a:r>
              <a:rPr lang="en-GB" dirty="0"/>
              <a:t>Slowly close your eyes</a:t>
            </a:r>
          </a:p>
          <a:p>
            <a:r>
              <a:rPr lang="en-GB" dirty="0"/>
              <a:t>Relax all the muscles in your body</a:t>
            </a:r>
          </a:p>
          <a:p>
            <a:r>
              <a:rPr lang="en-GB" dirty="0"/>
              <a:t>Breathe smoothly and naturally, repeating the focus word</a:t>
            </a:r>
          </a:p>
          <a:p>
            <a:r>
              <a:rPr lang="en-GB" dirty="0"/>
              <a:t>Be passive so that if other thoughts enter your mind, dismiss them with, 'Oh well' and calmly return to the focus word - do not concern yourself with how the process is going</a:t>
            </a:r>
          </a:p>
          <a:p>
            <a:r>
              <a:rPr lang="en-GB" dirty="0"/>
              <a:t>Continue this for 10 to 15 minutes as required.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069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Trauma vs PTSD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6347714" cy="4752528"/>
          </a:xfrm>
        </p:spPr>
        <p:txBody>
          <a:bodyPr>
            <a:noAutofit/>
          </a:bodyPr>
          <a:lstStyle/>
          <a:p>
            <a:r>
              <a:rPr lang="en-GB" sz="2000" dirty="0" smtClean="0"/>
              <a:t>PTSD is a clinical diagnosis </a:t>
            </a:r>
          </a:p>
          <a:p>
            <a:r>
              <a:rPr lang="en-GB" sz="2000" dirty="0" smtClean="0"/>
              <a:t>Trauma is a term to describe something that has had a significant emotional impact on someone.</a:t>
            </a:r>
          </a:p>
          <a:p>
            <a:r>
              <a:rPr lang="en-GB" sz="2000" dirty="0" smtClean="0"/>
              <a:t>Trauma is defined in the English dictionary as:</a:t>
            </a: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    ‘a deeply distressing or disturbing experience’</a:t>
            </a:r>
          </a:p>
          <a:p>
            <a:pPr marL="0" indent="0">
              <a:buNone/>
            </a:pPr>
            <a:r>
              <a:rPr lang="en-GB" sz="2000" dirty="0" smtClean="0"/>
              <a:t>    ‘an emotional shock following a stressful event or</a:t>
            </a:r>
          </a:p>
          <a:p>
            <a:pPr marL="0" indent="0">
              <a:buNone/>
            </a:pPr>
            <a:r>
              <a:rPr lang="en-GB" sz="2000" dirty="0"/>
              <a:t> </a:t>
            </a:r>
            <a:r>
              <a:rPr lang="en-GB" sz="2000" dirty="0" smtClean="0"/>
              <a:t>    physical injury’.</a:t>
            </a:r>
          </a:p>
          <a:p>
            <a:r>
              <a:rPr lang="en-GB" sz="2000" dirty="0" smtClean="0"/>
              <a:t>• </a:t>
            </a:r>
            <a:r>
              <a:rPr lang="en-GB" sz="2000" dirty="0"/>
              <a:t>If someone has experienced a trauma and </a:t>
            </a:r>
            <a:r>
              <a:rPr lang="en-GB" sz="2000" dirty="0" smtClean="0"/>
              <a:t>is</a:t>
            </a:r>
            <a:r>
              <a:rPr lang="en-GB" sz="2000" dirty="0"/>
              <a:t> </a:t>
            </a:r>
            <a:r>
              <a:rPr lang="en-GB" sz="2000" dirty="0" smtClean="0"/>
              <a:t>affected </a:t>
            </a:r>
            <a:r>
              <a:rPr lang="en-GB" sz="2000" dirty="0"/>
              <a:t>emotionally by </a:t>
            </a:r>
            <a:r>
              <a:rPr lang="en-GB" sz="2000" dirty="0" smtClean="0"/>
              <a:t>it, yet do not meet            the diagnostic criteria </a:t>
            </a:r>
            <a:r>
              <a:rPr lang="en-GB" sz="2000" dirty="0"/>
              <a:t>for </a:t>
            </a:r>
            <a:r>
              <a:rPr lang="en-GB" sz="2000" dirty="0" smtClean="0"/>
              <a:t>PTSD, </a:t>
            </a:r>
            <a:r>
              <a:rPr lang="en-GB" sz="2000" dirty="0"/>
              <a:t>this does not </a:t>
            </a:r>
            <a:r>
              <a:rPr lang="en-GB" sz="2000" dirty="0" smtClean="0"/>
              <a:t>mean that they should be excluded </a:t>
            </a:r>
            <a:r>
              <a:rPr lang="en-GB" sz="2000" dirty="0"/>
              <a:t>from </a:t>
            </a:r>
            <a:r>
              <a:rPr lang="en-GB" sz="2000" dirty="0" smtClean="0"/>
              <a:t>treatment or do not require it.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331279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So…what is PTSD?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Develops following exposure to a stressful event or situation of exceptionally threatening or horrific nature likely to cause pervasive distress in almost anyone (ICD-11).</a:t>
            </a:r>
          </a:p>
          <a:p>
            <a:r>
              <a:rPr lang="en-GB" dirty="0" smtClean="0"/>
              <a:t>Around 25-30% people experiencing a traumatic event go on to develop PTSD.</a:t>
            </a:r>
          </a:p>
          <a:p>
            <a:r>
              <a:rPr lang="en-GB" dirty="0" smtClean="0"/>
              <a:t>Studies around the world show varying prevalence's of PTSD ranging between 1-12%.</a:t>
            </a:r>
          </a:p>
          <a:p>
            <a:r>
              <a:rPr lang="en-GB" dirty="0" smtClean="0"/>
              <a:t>Usually develops right after the traumatic experience however in some cases the onset of symptoms may be delayed.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4670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64704"/>
            <a:ext cx="6677542" cy="936104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83568" y="162880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itchFamily="49" charset="0"/>
              <a:buChar char="o"/>
            </a:pPr>
            <a:r>
              <a:rPr lang="en-GB" dirty="0" smtClean="0"/>
              <a:t>Re-experiencing</a:t>
            </a:r>
          </a:p>
          <a:p>
            <a:pPr>
              <a:buFont typeface="Century Schoolbook" pitchFamily="18" charset="0"/>
              <a:buChar char="―"/>
            </a:pPr>
            <a:r>
              <a:rPr lang="en-GB" dirty="0" smtClean="0"/>
              <a:t>involuntary re-experiencing of the event – flashbacks, acting or feeling as if the event is reoccurring – being ‘back there’.</a:t>
            </a:r>
          </a:p>
          <a:p>
            <a:pPr>
              <a:buFont typeface="Century Schoolbook" pitchFamily="18" charset="0"/>
              <a:buChar char="―"/>
            </a:pPr>
            <a:r>
              <a:rPr lang="en-GB" dirty="0" smtClean="0"/>
              <a:t>Nightmares.</a:t>
            </a:r>
          </a:p>
          <a:p>
            <a:pPr>
              <a:buFont typeface="Century Schoolbook" pitchFamily="18" charset="0"/>
              <a:buChar char="―"/>
            </a:pPr>
            <a:r>
              <a:rPr lang="en-GB" dirty="0" smtClean="0"/>
              <a:t>Repetitive and distressing intrusive images.</a:t>
            </a:r>
          </a:p>
          <a:p>
            <a:pPr>
              <a:buFont typeface="Century Schoolbook" pitchFamily="18" charset="0"/>
              <a:buChar char="―"/>
            </a:pPr>
            <a:r>
              <a:rPr lang="en-GB" dirty="0" smtClean="0"/>
              <a:t>Ruminating </a:t>
            </a:r>
            <a:r>
              <a:rPr lang="en-GB" dirty="0"/>
              <a:t>– questions about the event, what could have prevented it, been done differently etc.</a:t>
            </a:r>
          </a:p>
          <a:p>
            <a:pPr marL="0" indent="0">
              <a:buNone/>
            </a:pPr>
            <a:endParaRPr lang="en-GB" dirty="0"/>
          </a:p>
          <a:p>
            <a:pPr>
              <a:buFont typeface="Century Schoolbook" pitchFamily="18" charset="0"/>
              <a:buChar char="―"/>
            </a:pPr>
            <a:endParaRPr lang="en-GB" dirty="0" smtClean="0"/>
          </a:p>
          <a:p>
            <a:pPr marL="0" indent="0">
              <a:buFont typeface="Wingdings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372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754257"/>
            <a:ext cx="6238403" cy="874543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83568" y="162880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Avoidance</a:t>
            </a:r>
            <a:endParaRPr lang="en-GB" dirty="0"/>
          </a:p>
          <a:p>
            <a:pPr>
              <a:buFontTx/>
              <a:buChar char="-"/>
            </a:pPr>
            <a:r>
              <a:rPr lang="en-GB" dirty="0" smtClean="0"/>
              <a:t>People</a:t>
            </a:r>
          </a:p>
          <a:p>
            <a:pPr>
              <a:buFontTx/>
              <a:buChar char="-"/>
            </a:pPr>
            <a:r>
              <a:rPr lang="en-GB" dirty="0" smtClean="0"/>
              <a:t>Places</a:t>
            </a:r>
          </a:p>
          <a:p>
            <a:pPr>
              <a:buFontTx/>
              <a:buChar char="-"/>
            </a:pPr>
            <a:r>
              <a:rPr lang="en-GB" dirty="0"/>
              <a:t>S</a:t>
            </a:r>
            <a:r>
              <a:rPr lang="en-GB" dirty="0" smtClean="0"/>
              <a:t>ituations</a:t>
            </a:r>
            <a:r>
              <a:rPr lang="en-GB" dirty="0"/>
              <a:t>, </a:t>
            </a:r>
            <a:r>
              <a:rPr lang="en-GB" dirty="0" smtClean="0"/>
              <a:t>conversations, circumstances </a:t>
            </a:r>
            <a:r>
              <a:rPr lang="en-GB" dirty="0"/>
              <a:t>associated with the event</a:t>
            </a:r>
          </a:p>
          <a:p>
            <a:pPr>
              <a:buFontTx/>
              <a:buChar char="-"/>
            </a:pPr>
            <a:r>
              <a:rPr lang="en-GB" dirty="0"/>
              <a:t>Trying to avoid thinking or talking about </a:t>
            </a:r>
            <a:r>
              <a:rPr lang="en-GB" dirty="0" smtClean="0"/>
              <a:t>it</a:t>
            </a:r>
          </a:p>
          <a:p>
            <a:pPr>
              <a:buFontTx/>
              <a:buChar char="-"/>
            </a:pPr>
            <a:r>
              <a:rPr lang="en-GB" dirty="0"/>
              <a:t>T</a:t>
            </a:r>
            <a:r>
              <a:rPr lang="en-GB" dirty="0" smtClean="0"/>
              <a:t>rying </a:t>
            </a:r>
            <a:r>
              <a:rPr lang="en-GB" dirty="0"/>
              <a:t>to push </a:t>
            </a:r>
            <a:r>
              <a:rPr lang="en-GB" dirty="0" smtClean="0"/>
              <a:t>or erase </a:t>
            </a:r>
            <a:r>
              <a:rPr lang="en-GB" dirty="0"/>
              <a:t>it from the </a:t>
            </a:r>
            <a:r>
              <a:rPr lang="en-GB" dirty="0" smtClean="0"/>
              <a:t>mind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51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90004"/>
            <a:ext cx="6696744" cy="938796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83568" y="1628800"/>
            <a:ext cx="8229600" cy="4525963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Hyper </a:t>
            </a:r>
            <a:r>
              <a:rPr lang="en-GB" dirty="0" smtClean="0"/>
              <a:t>arousal, reactivity or sense of current threat</a:t>
            </a:r>
          </a:p>
          <a:p>
            <a:pPr>
              <a:buFontTx/>
              <a:buChar char="-"/>
            </a:pPr>
            <a:r>
              <a:rPr lang="en-GB" dirty="0" smtClean="0"/>
              <a:t>Physiological </a:t>
            </a:r>
            <a:r>
              <a:rPr lang="en-GB" dirty="0"/>
              <a:t>reactions – anxiety, sweating, pounding </a:t>
            </a:r>
            <a:r>
              <a:rPr lang="en-GB" dirty="0" smtClean="0"/>
              <a:t>heart</a:t>
            </a:r>
            <a:endParaRPr lang="en-GB" dirty="0"/>
          </a:p>
          <a:p>
            <a:pPr>
              <a:buFontTx/>
              <a:buChar char="-"/>
            </a:pPr>
            <a:r>
              <a:rPr lang="en-GB" dirty="0"/>
              <a:t>Hypervigilance for threat</a:t>
            </a:r>
          </a:p>
          <a:p>
            <a:pPr>
              <a:buFontTx/>
              <a:buChar char="-"/>
            </a:pPr>
            <a:r>
              <a:rPr lang="en-GB" dirty="0"/>
              <a:t>Exaggerated startle response</a:t>
            </a:r>
          </a:p>
          <a:p>
            <a:pPr>
              <a:buFontTx/>
              <a:buChar char="-"/>
            </a:pPr>
            <a:r>
              <a:rPr lang="en-GB" dirty="0"/>
              <a:t>Irritability, trouble concentrating</a:t>
            </a:r>
          </a:p>
          <a:p>
            <a:pPr>
              <a:buFontTx/>
              <a:buChar char="-"/>
            </a:pPr>
            <a:r>
              <a:rPr lang="en-GB" dirty="0"/>
              <a:t>Trouble </a:t>
            </a:r>
            <a:r>
              <a:rPr lang="en-GB" dirty="0" smtClean="0"/>
              <a:t>sleeping</a:t>
            </a:r>
          </a:p>
          <a:p>
            <a:pPr>
              <a:buFontTx/>
              <a:buChar char="-"/>
            </a:pPr>
            <a:endParaRPr lang="en-GB" dirty="0"/>
          </a:p>
          <a:p>
            <a:pPr>
              <a:buFont typeface="Arial" charset="0"/>
              <a:buChar char="•"/>
            </a:pPr>
            <a:r>
              <a:rPr lang="en-GB" dirty="0"/>
              <a:t>Emotional Numbing</a:t>
            </a:r>
          </a:p>
          <a:p>
            <a:pPr>
              <a:buFontTx/>
              <a:buChar char="-"/>
            </a:pPr>
            <a:r>
              <a:rPr lang="en-GB" dirty="0"/>
              <a:t>Feeling detached</a:t>
            </a:r>
          </a:p>
          <a:p>
            <a:pPr>
              <a:buFontTx/>
              <a:buChar char="-"/>
            </a:pPr>
            <a:r>
              <a:rPr lang="en-GB" dirty="0"/>
              <a:t>Difficulty experiencing feelings</a:t>
            </a:r>
          </a:p>
          <a:p>
            <a:pPr>
              <a:buFontTx/>
              <a:buChar char="-"/>
            </a:pPr>
            <a:r>
              <a:rPr lang="en-GB" dirty="0" smtClean="0"/>
              <a:t>Amnesia from certain parts of </a:t>
            </a:r>
            <a:r>
              <a:rPr lang="en-GB" dirty="0"/>
              <a:t>the event</a:t>
            </a:r>
          </a:p>
          <a:p>
            <a:pPr>
              <a:buFontTx/>
              <a:buChar char="-"/>
            </a:pPr>
            <a:r>
              <a:rPr lang="en-GB" dirty="0"/>
              <a:t>Giving up previous activities that were significant</a:t>
            </a:r>
          </a:p>
          <a:p>
            <a:pPr marL="0" indent="0">
              <a:buFont typeface="Wingdings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694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Complex PTSD (CPTSD)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New diagnosis in ICD-11 diagnostic criteria</a:t>
            </a:r>
          </a:p>
          <a:p>
            <a:endParaRPr lang="en-GB" dirty="0"/>
          </a:p>
          <a:p>
            <a:pPr>
              <a:buFontTx/>
              <a:buChar char="-"/>
            </a:pPr>
            <a:r>
              <a:rPr lang="en-GB" dirty="0" smtClean="0"/>
              <a:t>In addition to the 3 core elements of PTSD (re-experiencing, avoidance and hypervigilance/sense of current threat) are the following:</a:t>
            </a:r>
          </a:p>
          <a:p>
            <a:pPr>
              <a:buFontTx/>
              <a:buChar char="-"/>
            </a:pPr>
            <a:r>
              <a:rPr lang="en-GB" dirty="0" smtClean="0"/>
              <a:t>‘disturbances in self-organisation that are pervasive and occur across various contexts’</a:t>
            </a:r>
          </a:p>
          <a:p>
            <a:pPr>
              <a:buFontTx/>
              <a:buChar char="-"/>
            </a:pPr>
            <a:r>
              <a:rPr lang="en-GB" dirty="0" smtClean="0"/>
              <a:t>1) Emotional regulation, such as difficulty calming down</a:t>
            </a:r>
          </a:p>
          <a:p>
            <a:pPr>
              <a:buFontTx/>
              <a:buChar char="-"/>
            </a:pPr>
            <a:r>
              <a:rPr lang="en-GB" dirty="0" smtClean="0"/>
              <a:t>2) Negative self-concept, for example beliefs about self as worthless or a failure</a:t>
            </a:r>
          </a:p>
          <a:p>
            <a:pPr>
              <a:buFontTx/>
              <a:buChar char="-"/>
            </a:pPr>
            <a:r>
              <a:rPr lang="en-GB" dirty="0" smtClean="0"/>
              <a:t>3) Relationship difficulties, such as avoidance of</a:t>
            </a:r>
          </a:p>
          <a:p>
            <a:pPr>
              <a:buFontTx/>
              <a:buChar char="-"/>
            </a:pPr>
            <a:endParaRPr lang="en-GB" dirty="0"/>
          </a:p>
          <a:p>
            <a:pPr>
              <a:buFontTx/>
              <a:buChar char="-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56488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200" dirty="0"/>
              <a:t>Anxiety – flight, fight or freeze </a:t>
            </a:r>
            <a:r>
              <a:rPr lang="en-GB" sz="3200" dirty="0" smtClean="0"/>
              <a:t>response</a:t>
            </a:r>
          </a:p>
          <a:p>
            <a:r>
              <a:rPr lang="en-GB" sz="3200" dirty="0">
                <a:hlinkClick r:id="rId3"/>
              </a:rPr>
              <a:t>The Fight Flight Freeze Response - YouTube</a:t>
            </a:r>
            <a:endParaRPr lang="en-GB" sz="3200" dirty="0"/>
          </a:p>
          <a:p>
            <a:endParaRPr lang="en-GB" sz="3200" dirty="0"/>
          </a:p>
          <a:p>
            <a:r>
              <a:rPr lang="en-GB" sz="3200" dirty="0">
                <a:hlinkClick r:id="rId4"/>
              </a:rPr>
              <a:t>http://www.getselfhelp.co.uk/docs/Adrenaline.pdf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09430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do some people get PTSD?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508770"/>
          </a:xfrm>
        </p:spPr>
        <p:txBody>
          <a:bodyPr>
            <a:normAutofit/>
          </a:bodyPr>
          <a:lstStyle/>
          <a:p>
            <a:r>
              <a:rPr lang="en-GB" dirty="0" smtClean="0"/>
              <a:t> </a:t>
            </a:r>
            <a:r>
              <a:rPr lang="en-GB" dirty="0"/>
              <a:t>It is thought that the natural process has got ‘stuck’</a:t>
            </a:r>
          </a:p>
          <a:p>
            <a:pPr marL="0" indent="0">
              <a:buNone/>
            </a:pPr>
            <a:r>
              <a:rPr lang="en-GB" dirty="0"/>
              <a:t>  </a:t>
            </a:r>
            <a:r>
              <a:rPr lang="en-GB" dirty="0" smtClean="0"/>
              <a:t>       </a:t>
            </a:r>
            <a:r>
              <a:rPr lang="en-GB" dirty="0"/>
              <a:t>- A traumatic event being sudden, unexpected,                   </a:t>
            </a:r>
            <a:r>
              <a:rPr lang="en-GB" dirty="0" smtClean="0"/>
              <a:t>	causing </a:t>
            </a:r>
            <a:r>
              <a:rPr lang="en-GB" dirty="0"/>
              <a:t>many deaths, going on for a prolonged 	period of time and/or causing mutilation or 	involving children is 	more likely to result in 	PTSD</a:t>
            </a:r>
          </a:p>
          <a:p>
            <a:pPr marL="0" indent="0">
              <a:buNone/>
            </a:pPr>
            <a:r>
              <a:rPr lang="en-GB" dirty="0"/>
              <a:t>         - There are different functions that may be </a:t>
            </a:r>
            <a:r>
              <a:rPr lang="en-GB" dirty="0" smtClean="0"/>
              <a:t>	involved in </a:t>
            </a:r>
            <a:r>
              <a:rPr lang="en-GB" dirty="0"/>
              <a:t>causing PTSD such as adrenaline </a:t>
            </a:r>
            <a:r>
              <a:rPr lang="en-GB" dirty="0" smtClean="0"/>
              <a:t>	remaining high </a:t>
            </a:r>
            <a:r>
              <a:rPr lang="en-GB" dirty="0"/>
              <a:t>due to the vivid memories of the </a:t>
            </a:r>
            <a:r>
              <a:rPr lang="en-GB" dirty="0" smtClean="0"/>
              <a:t>	traumatic event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        - </a:t>
            </a:r>
            <a:r>
              <a:rPr lang="en-GB" b="1" dirty="0"/>
              <a:t>Hippocampus</a:t>
            </a:r>
            <a:r>
              <a:rPr lang="en-GB" dirty="0"/>
              <a:t> – part of the brain that processes</a:t>
            </a:r>
          </a:p>
          <a:p>
            <a:pPr marL="0" indent="0">
              <a:buNone/>
            </a:pPr>
            <a:r>
              <a:rPr lang="en-GB" dirty="0"/>
              <a:t>     	</a:t>
            </a:r>
            <a:r>
              <a:rPr lang="en-GB" dirty="0" smtClean="0"/>
              <a:t>memories; </a:t>
            </a:r>
            <a:r>
              <a:rPr lang="en-GB" dirty="0"/>
              <a:t>it is believed that high levels of stress</a:t>
            </a:r>
          </a:p>
          <a:p>
            <a:pPr marL="0" indent="0">
              <a:buNone/>
            </a:pPr>
            <a:r>
              <a:rPr lang="en-GB" dirty="0"/>
              <a:t>     	hormones may stop it from working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Brain Model of PTSD - Psychoeducation Video - YouTube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742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1192</TotalTime>
  <Words>1284</Words>
  <Application>Microsoft Office PowerPoint</Application>
  <PresentationFormat>On-screen Show (4:3)</PresentationFormat>
  <Paragraphs>134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Century Schoolbook</vt:lpstr>
      <vt:lpstr>Courier New</vt:lpstr>
      <vt:lpstr>Trebuchet MS</vt:lpstr>
      <vt:lpstr>Wingdings</vt:lpstr>
      <vt:lpstr>Wingdings 3</vt:lpstr>
      <vt:lpstr>Facet</vt:lpstr>
      <vt:lpstr>   UNDERSTANDING PTSD (Post Traumatic Stress Disorder)</vt:lpstr>
      <vt:lpstr>Trauma vs PTSD</vt:lpstr>
      <vt:lpstr>So…what is PTSD?</vt:lpstr>
      <vt:lpstr>PowerPoint Presentation</vt:lpstr>
      <vt:lpstr>PowerPoint Presentation</vt:lpstr>
      <vt:lpstr>PowerPoint Presentation</vt:lpstr>
      <vt:lpstr> Complex PTSD (CPTSD)</vt:lpstr>
      <vt:lpstr>PowerPoint Presentation</vt:lpstr>
      <vt:lpstr>Why do some people get PTSD?</vt:lpstr>
      <vt:lpstr>Treatment</vt:lpstr>
      <vt:lpstr>Psychological therapies</vt:lpstr>
      <vt:lpstr>Medication</vt:lpstr>
      <vt:lpstr>What can someone suffering from trauma or PTSD do to help themselves? </vt:lpstr>
      <vt:lpstr>Positive self talk and distraction</vt:lpstr>
      <vt:lpstr>Friends, family and colleagues – how to be supportive</vt:lpstr>
      <vt:lpstr>Progressive muscle relaxation exercise – Bensons Relaxation practical</vt:lpstr>
    </vt:vector>
  </TitlesOfParts>
  <Company>North Staffs IT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Recovery</dc:title>
  <dc:creator>Cook Danni (RRE) SSSFT</dc:creator>
  <cp:lastModifiedBy>Horwell Helen (RRE) MPFT</cp:lastModifiedBy>
  <cp:revision>99</cp:revision>
  <cp:lastPrinted>2019-04-16T10:29:51Z</cp:lastPrinted>
  <dcterms:created xsi:type="dcterms:W3CDTF">2016-03-14T13:40:22Z</dcterms:created>
  <dcterms:modified xsi:type="dcterms:W3CDTF">2022-03-04T16:02:46Z</dcterms:modified>
</cp:coreProperties>
</file>